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80" r:id="rId6"/>
    <p:sldId id="281" r:id="rId7"/>
    <p:sldId id="282" r:id="rId8"/>
    <p:sldId id="28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0000"/>
    <a:srgbClr val="0000FF"/>
    <a:srgbClr val="0099FF"/>
    <a:srgbClr val="003366"/>
    <a:srgbClr val="336699"/>
    <a:srgbClr val="990033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3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1E2D32-D8F4-451A-83E1-8A3E0253A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211F-6C15-459D-8E58-53877602F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26E0-B94D-4CD8-B055-C07D171CA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A7B4-5703-4C4D-9C60-84F656428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BA0FA5-00B6-4087-85A7-317EBBD49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C3C8F8-5C0D-46BB-8AAA-F988ABAD5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F706C-3AB2-4994-9F1A-FBBF472FD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5D8317-D2F5-4BA0-8E99-01A4B1DF3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AA66-A782-4B2E-8D1B-1803935CF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47E0B5-B0FE-464C-BDB2-847508448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D0AFB2-B30B-4E80-A8ED-AB0B90C23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BB5D2C-B570-4198-B8D2-8F1A1F9B3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9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362950" cy="5173663"/>
          </a:xfrm>
        </p:spPr>
        <p:txBody>
          <a:bodyPr>
            <a:normAutofit/>
          </a:bodyPr>
          <a:lstStyle/>
          <a:p>
            <a:pPr marL="365760" indent="-256032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6600" dirty="0">
                <a:latin typeface="Century Gothic" pitchFamily="34" charset="0"/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  <a:latin typeface="Century Gothic" pitchFamily="34" charset="0"/>
                <a:ea typeface="Batang" pitchFamily="18" charset="-127"/>
              </a:rPr>
              <a:t>День</a:t>
            </a:r>
          </a:p>
          <a:p>
            <a:pPr marL="365760" indent="-256032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6600" b="1" dirty="0" smtClean="0">
                <a:solidFill>
                  <a:srgbClr val="C00000"/>
                </a:solidFill>
                <a:latin typeface="Century Gothic" pitchFamily="34" charset="0"/>
                <a:ea typeface="Batang" pitchFamily="18" charset="-127"/>
              </a:rPr>
              <a:t> Конституции</a:t>
            </a:r>
          </a:p>
          <a:p>
            <a:pPr marL="365760" indent="-256032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6600" b="1" dirty="0" smtClean="0">
                <a:solidFill>
                  <a:srgbClr val="C00000"/>
                </a:solidFill>
                <a:latin typeface="Century Gothic" pitchFamily="34" charset="0"/>
                <a:ea typeface="Batang" pitchFamily="18" charset="-127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Century Gothic" pitchFamily="34" charset="0"/>
                <a:ea typeface="Batang" pitchFamily="18" charset="-127"/>
              </a:rPr>
              <a:t>Российской Федерации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Batang" pitchFamily="18" charset="-127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/>
              <a:t>                                    </a:t>
            </a:r>
            <a:endParaRPr lang="ru-RU" sz="2000" b="1" dirty="0">
              <a:solidFill>
                <a:srgbClr val="0000CC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000" b="1" dirty="0">
              <a:solidFill>
                <a:srgbClr val="0000CC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1845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rgbClr val="3366FF"/>
                </a:solidFill>
              </a:rPr>
              <a:t/>
            </a:r>
            <a:br>
              <a:rPr lang="ru-RU" sz="1800" dirty="0">
                <a:solidFill>
                  <a:srgbClr val="3366FF"/>
                </a:solidFill>
              </a:rPr>
            </a:br>
            <a:endParaRPr lang="ru-RU" sz="18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3141663"/>
            <a:ext cx="6337300" cy="201612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/>
              <a:t>   </a:t>
            </a:r>
            <a:r>
              <a:rPr lang="ru-RU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itchFamily="18" charset="0"/>
              </a:rPr>
              <a:t>Принята народом Российской Федерации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/>
              <a:t>   </a:t>
            </a: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12 декабря 1993 года.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5940425" cy="2159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itchFamily="18" charset="0"/>
              </a:rPr>
              <a:t>Конститу́ция Росси́йской Федера́ции</a:t>
            </a:r>
            <a:r>
              <a:rPr lang="ru-RU" sz="3200"/>
              <a:t> </a:t>
            </a:r>
            <a:r>
              <a:rPr lang="ru-RU" sz="3200">
                <a:solidFill>
                  <a:srgbClr val="CC0000"/>
                </a:solidFill>
              </a:rPr>
              <a:t>— </a:t>
            </a:r>
            <a:br>
              <a:rPr lang="ru-RU" sz="3200">
                <a:solidFill>
                  <a:srgbClr val="CC0000"/>
                </a:solidFill>
              </a:rPr>
            </a:b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itchFamily="18" charset="0"/>
              </a:rPr>
              <a:t>высший нормативный правовой акт Российской Федерации.</a:t>
            </a:r>
            <a:r>
              <a:rPr lang="ru-RU" sz="4000"/>
              <a:t> </a:t>
            </a:r>
            <a:br>
              <a:rPr lang="ru-RU" sz="4000"/>
            </a:br>
            <a:endParaRPr lang="ru-RU" sz="400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88913"/>
            <a:ext cx="2870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797425"/>
            <a:ext cx="4679950" cy="206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4213" y="765175"/>
            <a:ext cx="7775575" cy="5832475"/>
          </a:xfrm>
        </p:spPr>
        <p:txBody>
          <a:bodyPr/>
          <a:lstStyle/>
          <a:p>
            <a:r>
              <a:rPr lang="ru-RU" sz="2000" b="1" smtClean="0">
                <a:solidFill>
                  <a:srgbClr val="333399"/>
                </a:solidFill>
              </a:rPr>
              <a:t>Глава 1. Основы конституционного строя (ст. 1-16)</a:t>
            </a:r>
          </a:p>
          <a:p>
            <a:r>
              <a:rPr lang="ru-RU" sz="2000" b="1" smtClean="0">
                <a:solidFill>
                  <a:srgbClr val="333399"/>
                </a:solidFill>
              </a:rPr>
              <a:t>Глава 2. Права и свободы человека и гражданина (ст. 17-64)</a:t>
            </a:r>
          </a:p>
          <a:p>
            <a:r>
              <a:rPr lang="ru-RU" sz="2000" b="1" smtClean="0">
                <a:solidFill>
                  <a:srgbClr val="333399"/>
                </a:solidFill>
              </a:rPr>
              <a:t>Глава 3. Федеративное устройство (ст. 65-79)</a:t>
            </a:r>
          </a:p>
          <a:p>
            <a:r>
              <a:rPr lang="ru-RU" sz="2000" b="1" smtClean="0">
                <a:solidFill>
                  <a:srgbClr val="333399"/>
                </a:solidFill>
              </a:rPr>
              <a:t>Глава 4. Президент Российской Федерации (ст. 80-93)</a:t>
            </a:r>
          </a:p>
          <a:p>
            <a:r>
              <a:rPr lang="ru-RU" sz="2000" b="1" smtClean="0">
                <a:solidFill>
                  <a:srgbClr val="333399"/>
                </a:solidFill>
              </a:rPr>
              <a:t>Глава 5. Федеральное Собрание (ст. 94-109)</a:t>
            </a:r>
          </a:p>
          <a:p>
            <a:r>
              <a:rPr lang="ru-RU" sz="2000" b="1" smtClean="0">
                <a:solidFill>
                  <a:srgbClr val="333399"/>
                </a:solidFill>
              </a:rPr>
              <a:t>Глава 6. Правительство Российской Федерации (ст. 110-117)</a:t>
            </a:r>
          </a:p>
          <a:p>
            <a:r>
              <a:rPr lang="ru-RU" sz="2000" b="1" smtClean="0">
                <a:solidFill>
                  <a:srgbClr val="333399"/>
                </a:solidFill>
              </a:rPr>
              <a:t>Глава 7. Судебная власть (ст. 118-129)</a:t>
            </a:r>
          </a:p>
          <a:p>
            <a:r>
              <a:rPr lang="ru-RU" sz="2000" b="1" smtClean="0">
                <a:solidFill>
                  <a:srgbClr val="333399"/>
                </a:solidFill>
              </a:rPr>
              <a:t>Глава 8. Местное самоуправление (ст. 130-133)</a:t>
            </a:r>
          </a:p>
          <a:p>
            <a:r>
              <a:rPr lang="ru-RU" sz="2000" b="1" smtClean="0">
                <a:solidFill>
                  <a:srgbClr val="333399"/>
                </a:solidFill>
              </a:rPr>
              <a:t>Глава 9. Конституционные поправки и пересмотр Конституции.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Конституция Российской Федерации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868863"/>
            <a:ext cx="396081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765175"/>
            <a:ext cx="7056438" cy="44624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Российская Федерация - Россия есть демократическое федеративное правовое государство с республиканской формой правления.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Наименования Российская Федерация и Россия равнозначны.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1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048125"/>
            <a:ext cx="5329237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052513"/>
            <a:ext cx="7056437" cy="507365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Человек, его права и свободы являются высшей ценностью. Признание, соблюдение и защита прав и свобод человека и гражданина-  обязанность государства.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Глава 2. Права и свободы человека и гражданина</a:t>
            </a:r>
            <a:r>
              <a:rPr lang="ru-RU" sz="2400">
                <a:solidFill>
                  <a:srgbClr val="0033CC"/>
                </a:solidFill>
              </a:rPr>
              <a:t> </a:t>
            </a: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2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716338"/>
            <a:ext cx="4824413" cy="288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 равны перед законом и судом.</a:t>
            </a:r>
          </a:p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Мужчина и женщина имеют равные права и свободы и равные возможности для их реализации.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Глава 2. Права и свободы человека и гражданина</a:t>
            </a:r>
            <a:r>
              <a:rPr lang="ru-RU" sz="2400">
                <a:solidFill>
                  <a:srgbClr val="0033CC"/>
                </a:solidFill>
              </a:rPr>
              <a:t> </a:t>
            </a: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19</a:t>
            </a:r>
            <a:r>
              <a:rPr lang="ru-RU"/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3"/>
            <a:ext cx="45005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860800"/>
            <a:ext cx="4032250" cy="299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773238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имеет право на жизнь.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Глава 2. Права и свободы человека и гражданина</a:t>
            </a:r>
            <a:r>
              <a:rPr lang="ru-RU" sz="2400">
                <a:solidFill>
                  <a:srgbClr val="0033CC"/>
                </a:solidFill>
              </a:rPr>
              <a:t> </a:t>
            </a: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20</a:t>
            </a:r>
            <a:r>
              <a:rPr lang="ru-RU" sz="4000"/>
              <a:t>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3059113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789363"/>
            <a:ext cx="32400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844675"/>
            <a:ext cx="24495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292600"/>
            <a:ext cx="3168650" cy="256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 свободен. Каждый имеет право свободно распоряжаться своими способностями к труду, выбирать род деятельности и профессию.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Глава 2. Права и свободы человека и гражданина</a:t>
            </a:r>
            <a:r>
              <a:rPr lang="ru-RU" sz="2400">
                <a:solidFill>
                  <a:srgbClr val="0033CC"/>
                </a:solidFill>
              </a:rPr>
              <a:t> </a:t>
            </a: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37</a:t>
            </a:r>
            <a:r>
              <a:rPr lang="ru-RU" sz="4000"/>
              <a:t>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1300"/>
            <a:ext cx="2459038" cy="266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797425"/>
            <a:ext cx="2808288" cy="206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708275"/>
            <a:ext cx="2592388" cy="250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724400"/>
            <a:ext cx="3132137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имеет право на жилище. Никто не может быть произвольно лишен жилища.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Глава 2. Права и свободы человека и гражданина</a:t>
            </a:r>
            <a:r>
              <a:rPr lang="ru-RU" sz="2400"/>
              <a:t> </a:t>
            </a: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40</a:t>
            </a:r>
            <a:r>
              <a:rPr lang="ru-RU" sz="4000"/>
              <a:t>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636838"/>
            <a:ext cx="3779837" cy="295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3600450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565400"/>
            <a:ext cx="30591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имеет право на образование.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Глава 2. Права и свободы человека и гражданина</a:t>
            </a:r>
            <a:r>
              <a:rPr lang="ru-RU" sz="2400"/>
              <a:t> </a:t>
            </a: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43</a:t>
            </a:r>
            <a:r>
              <a:rPr lang="ru-RU" sz="4000"/>
              <a:t> </a:t>
            </a:r>
          </a:p>
        </p:txBody>
      </p:sp>
      <p:pic>
        <p:nvPicPr>
          <p:cNvPr id="1946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1300"/>
            <a:ext cx="3779838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700213"/>
            <a:ext cx="3527425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141663"/>
            <a:ext cx="2700337" cy="3455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514508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/>
              <a:t> </a:t>
            </a:r>
            <a:r>
              <a:rPr lang="ru-RU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обязан сохранять природу и окружающую среду, бережно относиться к природным богатствам.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47050" cy="908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Глава 2. Права и свободы человека и гражданина</a:t>
            </a:r>
            <a:r>
              <a:rPr lang="ru-RU" sz="2400"/>
              <a:t> </a:t>
            </a: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58</a:t>
            </a:r>
            <a:r>
              <a:rPr lang="ru-RU" sz="4000"/>
              <a:t> </a:t>
            </a:r>
          </a:p>
        </p:txBody>
      </p:sp>
      <p:pic>
        <p:nvPicPr>
          <p:cNvPr id="2048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349250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941888"/>
            <a:ext cx="3429000" cy="191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492375"/>
            <a:ext cx="31686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868863"/>
            <a:ext cx="324008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642350" cy="5183188"/>
          </a:xfrm>
        </p:spPr>
        <p:txBody>
          <a:bodyPr/>
          <a:lstStyle/>
          <a:p>
            <a:pPr algn="r">
              <a:buFont typeface="Wingdings 3" pitchFamily="18" charset="2"/>
              <a:buNone/>
            </a:pPr>
            <a:r>
              <a:rPr lang="ru-RU" sz="2000" i="1" smtClean="0"/>
              <a:t>Россия без каждого из нас обойтись может,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i="1" smtClean="0"/>
              <a:t>Но никто из нас без нее не может обойтись. </a:t>
            </a:r>
            <a:br>
              <a:rPr lang="ru-RU" sz="2000" i="1" smtClean="0"/>
            </a:br>
            <a:r>
              <a:rPr lang="ru-RU" sz="2000" smtClean="0"/>
              <a:t>                                                 И.С.Тургенев </a:t>
            </a:r>
          </a:p>
          <a:p>
            <a:pPr algn="r">
              <a:buFont typeface="Wingdings 3" pitchFamily="18" charset="2"/>
              <a:buNone/>
            </a:pPr>
            <a:r>
              <a:rPr lang="ru-RU" sz="2000" smtClean="0"/>
              <a:t> </a:t>
            </a:r>
          </a:p>
          <a:p>
            <a:pPr algn="r">
              <a:buFont typeface="Wingdings 3" pitchFamily="18" charset="2"/>
              <a:buNone/>
            </a:pPr>
            <a:r>
              <a:rPr lang="ru-RU" sz="2000" i="1" smtClean="0"/>
              <a:t>Закон есть высшее проявление человеческой мудрости,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i="1" smtClean="0"/>
              <a:t>использующее опыт людей на благо общества. </a:t>
            </a:r>
            <a:br>
              <a:rPr lang="ru-RU" sz="2000" i="1" smtClean="0"/>
            </a:br>
            <a:r>
              <a:rPr lang="ru-RU" sz="2000" smtClean="0"/>
              <a:t>                                               С.Джонсон </a:t>
            </a:r>
          </a:p>
        </p:txBody>
      </p:sp>
      <p:pic>
        <p:nvPicPr>
          <p:cNvPr id="10244" name="image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43561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age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600" y="2781300"/>
            <a:ext cx="38354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Государственным языком Российской Федерации на всей ее территории является русский язык</a:t>
            </a:r>
            <a:r>
              <a:rPr lang="ru-RU" b="1"/>
              <a:t>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Глава 3. Федеративное устройство </a:t>
            </a:r>
            <a:br>
              <a:rPr lang="ru-RU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68</a:t>
            </a:r>
            <a:r>
              <a:rPr lang="ru-RU" sz="4000"/>
              <a:t>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97425"/>
            <a:ext cx="2808288" cy="206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797425"/>
            <a:ext cx="2754312" cy="206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852738"/>
            <a:ext cx="2232025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Президент Российской Федерации является главой государства.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Глава 4. Президент Российской Федерации</a:t>
            </a:r>
            <a:br>
              <a:rPr lang="ru-RU" sz="24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Статья 80</a:t>
            </a:r>
            <a:r>
              <a:rPr lang="ru-RU" sz="4000"/>
              <a:t>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492375"/>
            <a:ext cx="5616575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6265862" cy="511175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/>
              <a:t> </a:t>
            </a: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Президент Российской Федерации избирается сроком на шесть лет гражданами Российской Федерации на основе всеобщего равного и прямого избирательного права при тайном голосовании.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2. Президентом Российской Федерации может быть избран гражданин Российской Федерации не моложе 35 лет, постоянно проживающий в Российской Федерации не менее 10 лет.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 и то же лицо не может занимать должность Президента Российской Федерации более двух сроков подряд</a:t>
            </a:r>
            <a:r>
              <a:rPr lang="ru-RU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Глава 4. Президент Российской Федерации</a:t>
            </a:r>
            <a:br>
              <a:rPr lang="ru-RU" sz="24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Статья 81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836613"/>
            <a:ext cx="2232025" cy="1370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492375"/>
            <a:ext cx="2195512" cy="173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437063"/>
            <a:ext cx="1908175" cy="242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1341438"/>
            <a:ext cx="4186237" cy="48133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Законы обществу нужны,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 защищать права, свободы,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Конституция страны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этого дана народу.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Была она утверждена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Голосованием народным,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Россия как страна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Была великой и свободной!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1341438"/>
            <a:ext cx="4244975" cy="4784725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 девяносто третий год,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 референдума большого,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Когда и утвердил народ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закона основного.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Конституции, мы знаем,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красный день календаря,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 каждый год мы отмечаем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12-е декабря!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12 декабря 2013года-</a:t>
            </a:r>
            <a:br>
              <a:rPr lang="ru-RU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3000"/>
              <a:t> </a:t>
            </a:r>
            <a:r>
              <a:rPr lang="ru-RU" sz="30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 лет</a:t>
            </a:r>
            <a:r>
              <a:rPr lang="ru-RU" sz="3000"/>
              <a:t> </a:t>
            </a:r>
            <a:r>
              <a:rPr lang="ru-RU" sz="2800" i="1">
                <a:solidFill>
                  <a:srgbClr val="990033"/>
                </a:solidFill>
              </a:rPr>
              <a:t>Конституции Российской Федерации</a:t>
            </a:r>
          </a:p>
        </p:txBody>
      </p:sp>
      <p:pic>
        <p:nvPicPr>
          <p:cNvPr id="25608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8863"/>
            <a:ext cx="2747963" cy="198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365625"/>
            <a:ext cx="316865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941888"/>
            <a:ext cx="2771775" cy="191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125538"/>
            <a:ext cx="8686800" cy="564991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1.    В какой сказке и кто нарушил право зайчика на неприкосновенность жилища?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2.    В какой сказке «хлебобулочный» герой несколько раз подвергался  попыткам посягательства на его жизнь, угрозам быть съеденным?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3.   В какой сказке и кто нарушил право на свободу, свободный труд за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вознаграждение и держал кукол в рабстве?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4.   Кто из сказочных женщин пользовался правом на свободное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перемещение на метле?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5.    Кто нарушил право на свободу и держал Кая в холодном плену?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6.    Кто пользовался правом вести подсобное хозяйство и вырастил гигантский урожай?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ИГРА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3744416" cy="43924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1. Баба Яга 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2. Кощей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Бесмертный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3. Дедушка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Чипполино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4. Лиса 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5. Лиса 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6. Красная шапочка 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7. Медведь 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8. Волк 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9. Колобок 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10.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Карлсон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4572000" y="2060575"/>
            <a:ext cx="38877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11. Барон Мюнхаузен </a:t>
            </a:r>
            <a:br>
              <a:rPr lang="ru-RU" sz="24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12. Капитан Врунгель. </a:t>
            </a:r>
            <a:br>
              <a:rPr lang="ru-RU" sz="24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13. Сеньор помидор. Тыква. </a:t>
            </a:r>
            <a:br>
              <a:rPr lang="ru-RU" sz="24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14. Знайка </a:t>
            </a:r>
            <a:br>
              <a:rPr lang="ru-RU" sz="24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15. Буратино </a:t>
            </a:r>
            <a:br>
              <a:rPr lang="ru-RU" sz="24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16. Герои простоквашино </a:t>
            </a:r>
            <a:br>
              <a:rPr lang="ru-RU" sz="24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17. Незнайка </a:t>
            </a:r>
            <a:br>
              <a:rPr lang="ru-RU" sz="24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18. Звери из Айболита </a:t>
            </a:r>
            <a:br>
              <a:rPr lang="ru-RU" sz="24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19. Чебурашка и Гена </a:t>
            </a:r>
            <a:br>
              <a:rPr lang="ru-RU" sz="24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20. Наф-наф 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1187450" y="549275"/>
            <a:ext cx="6157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Какие права нарушал их герой по отношению к другим героям или какими правами воспользовался.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8569325" cy="5445125"/>
          </a:xfrm>
        </p:spPr>
        <p:txBody>
          <a:bodyPr>
            <a:normAutofit fontScale="4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300" dirty="0" smtClean="0"/>
              <a:t> </a:t>
            </a:r>
            <a:r>
              <a:rPr lang="ru-RU" sz="3300" b="1" i="1" dirty="0" smtClean="0"/>
              <a:t>Право на жизнь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А) Золушка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Б) Колобок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В) Кот в сапогах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300" b="1" i="1" dirty="0" smtClean="0"/>
              <a:t> Право на неприкосновенность жилища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А) Сестрица </a:t>
            </a:r>
            <a:r>
              <a:rPr lang="ru-RU" sz="3300" i="1" dirty="0" err="1" smtClean="0"/>
              <a:t>Алёнушка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Б) Три поросёнка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В) Колобок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300" b="1" i="1" dirty="0" smtClean="0"/>
              <a:t> Право на свободный труд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А) Золушка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Б) Красная Шапочка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В) </a:t>
            </a:r>
            <a:r>
              <a:rPr lang="ru-RU" sz="3300" i="1" dirty="0" err="1" smtClean="0"/>
              <a:t>Балда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300" b="1" i="1" dirty="0" smtClean="0"/>
              <a:t>Право на свободу вступления в брак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А) Золушка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Б) </a:t>
            </a:r>
            <a:r>
              <a:rPr lang="ru-RU" sz="3300" i="1" dirty="0" err="1" smtClean="0"/>
              <a:t>Дюймовочка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В) </a:t>
            </a:r>
            <a:r>
              <a:rPr lang="ru-RU" sz="3300" i="1" dirty="0" err="1" smtClean="0"/>
              <a:t>Алёнушка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300" b="1" i="1" dirty="0" smtClean="0"/>
              <a:t>Право на владение личным имуществом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А) Красная Шапочка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Б) Буратино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i="1" dirty="0" smtClean="0"/>
              <a:t>В) Баба Яга</a:t>
            </a:r>
            <a:endParaRPr lang="ru-RU" sz="3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361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/>
              <a:t>Определи, кто из героев сказки лишён следующих прав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492375"/>
            <a:ext cx="5040312" cy="363378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Конститу́ция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/>
              <a:t> </a:t>
            </a:r>
            <a:r>
              <a:rPr lang="ru-RU" sz="2800">
                <a:solidFill>
                  <a:srgbClr val="CC3300"/>
                </a:solidFill>
              </a:rPr>
              <a:t>(от лат. constitutio — «устройство») —</a:t>
            </a:r>
            <a:r>
              <a:rPr lang="ru-RU"/>
              <a:t> 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основной </a:t>
            </a:r>
            <a:r>
              <a:rPr lang="ru-RU" sz="3600" b="1" i="1" u="sng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</a:t>
            </a:r>
            <a:r>
              <a:rPr lang="ru-RU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государства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74638"/>
            <a:ext cx="1524000" cy="1143000"/>
          </a:xfr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636838"/>
            <a:ext cx="3563937" cy="374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9144000" cy="583247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/>
              <a:t>Конституция</a:t>
            </a:r>
            <a:r>
              <a:rPr lang="ru-RU" dirty="0" smtClean="0"/>
              <a:t> </a:t>
            </a:r>
            <a:r>
              <a:rPr lang="ru-RU" dirty="0"/>
              <a:t>– это основной закон государства, определяющий его общественное и государственное устройство, порядок и принципы образования представительных органов власти, избирательную систему, основные права и обязанности граждан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/>
              <a:t> </a:t>
            </a:r>
            <a:r>
              <a:rPr lang="ru-RU" b="1" u="sng" dirty="0"/>
              <a:t>Конституция</a:t>
            </a:r>
            <a:r>
              <a:rPr lang="ru-RU" dirty="0"/>
              <a:t> - основной закон государства, обладающий высшей юридической силой и фиксирующий его (государства) конституционный строй.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b="1" smtClean="0"/>
              <a:t>Конституция РФ </a:t>
            </a:r>
            <a:r>
              <a:rPr lang="ru-RU" smtClean="0"/>
              <a:t>является основным законом нашего государства, то есть ни один правовой документ, будь то федеральный закон или указ Президента, не должны противоречить требованиям и нормам, отраженным в Конституции.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5881688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b="1" u="sng" smtClean="0"/>
              <a:t>Флаг</a:t>
            </a:r>
            <a:endParaRPr lang="ru-RU" b="1" smtClean="0"/>
          </a:p>
          <a:p>
            <a:pPr>
              <a:buFont typeface="Wingdings 3" pitchFamily="18" charset="2"/>
              <a:buNone/>
            </a:pPr>
            <a:r>
              <a:rPr lang="ru-RU" smtClean="0"/>
              <a:t>В каждой стране существует определённая государственная символика это флаг, герб, гимн 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Флаг России выглядит так, </a:t>
            </a:r>
          </a:p>
          <a:p>
            <a:pPr>
              <a:buFont typeface="Wingdings 3" pitchFamily="18" charset="2"/>
              <a:buNone/>
            </a:pPr>
            <a:r>
              <a:rPr lang="ru-RU" b="1" smtClean="0"/>
              <a:t>Белый цвет </a:t>
            </a:r>
            <a:r>
              <a:rPr lang="ru-RU" smtClean="0"/>
              <a:t>- за Отечество</a:t>
            </a:r>
          </a:p>
          <a:p>
            <a:pPr>
              <a:buFont typeface="Wingdings 3" pitchFamily="18" charset="2"/>
              <a:buNone/>
            </a:pPr>
            <a:r>
              <a:rPr lang="ru-RU" b="1" smtClean="0"/>
              <a:t>Синий цвет </a:t>
            </a:r>
            <a:r>
              <a:rPr lang="ru-RU" smtClean="0"/>
              <a:t>- Верность</a:t>
            </a:r>
          </a:p>
          <a:p>
            <a:pPr>
              <a:buFont typeface="Wingdings 3" pitchFamily="18" charset="2"/>
              <a:buNone/>
            </a:pPr>
            <a:r>
              <a:rPr lang="ru-RU" b="1" smtClean="0"/>
              <a:t>Красный цвет</a:t>
            </a:r>
            <a:r>
              <a:rPr lang="ru-RU" smtClean="0"/>
              <a:t> - Отвага, битва за веру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4339" name="image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221163"/>
            <a:ext cx="54356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5148263" cy="5905500"/>
          </a:xfrm>
        </p:spPr>
        <p:txBody>
          <a:bodyPr>
            <a:normAutofit fontScale="92500" lnSpcReduction="1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</a:rPr>
              <a:t>Герб</a:t>
            </a:r>
            <a:endParaRPr lang="ru-RU" dirty="0" smtClean="0">
              <a:solidFill>
                <a:srgbClr val="C0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Двуглавый орёл</a:t>
            </a:r>
            <a:r>
              <a:rPr lang="ru-RU" dirty="0" smtClean="0"/>
              <a:t> был и остаётся символом власти, верховенства, силы, мудрости.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На Российском гербе </a:t>
            </a:r>
            <a:r>
              <a:rPr lang="ru-RU" b="1" dirty="0" smtClean="0"/>
              <a:t>короны</a:t>
            </a:r>
            <a:r>
              <a:rPr lang="ru-RU" dirty="0" smtClean="0"/>
              <a:t> можно трактовать как символы трёх ветвей власти – исполнительной, законодательной короны и судебной. </a:t>
            </a:r>
            <a:r>
              <a:rPr lang="ru-RU" b="1" dirty="0" smtClean="0"/>
              <a:t>Скипетр</a:t>
            </a:r>
            <a:r>
              <a:rPr lang="ru-RU" dirty="0" smtClean="0"/>
              <a:t> символизирует на гербе защиту суверенитета. </a:t>
            </a:r>
            <a:r>
              <a:rPr lang="ru-RU" b="1" dirty="0" smtClean="0"/>
              <a:t>Всадник</a:t>
            </a:r>
            <a:r>
              <a:rPr lang="ru-RU" dirty="0" smtClean="0"/>
              <a:t>, поражающий змея - это символ борьбы добра со злом, защиты Отечества.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5363" name="imag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268413"/>
            <a:ext cx="4140200" cy="4752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881688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b="1" u="sng" smtClean="0">
                <a:solidFill>
                  <a:srgbClr val="C00000"/>
                </a:solidFill>
              </a:rPr>
              <a:t>Гимн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  <a:p>
            <a:pPr>
              <a:buFont typeface="Wingdings 3" pitchFamily="18" charset="2"/>
              <a:buNone/>
            </a:pPr>
            <a:r>
              <a:rPr lang="ru-RU" smtClean="0"/>
              <a:t>Впервые потребность в Гимне возникла при Петре 1 . Появился Преображенский Марш. Марш исполнялся на праздниках в честь побед русского оружия, во время торжественных событий. После  выборов президента в 2000 г. депутаты приняли решение утвердить гимн России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908050"/>
            <a:ext cx="6913562" cy="5473700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solidFill>
                  <a:srgbClr val="333399"/>
                </a:solidFill>
              </a:rPr>
              <a:t>1.  Не зависящая ни от чьей воли, объективно наличествующая данность, сложившаяся в процессе существования данного явления, его связей и отношений с окружающим миром. </a:t>
            </a:r>
            <a:r>
              <a:rPr lang="ru-RU" sz="2200" i="1" dirty="0">
                <a:solidFill>
                  <a:srgbClr val="0000FF"/>
                </a:solidFill>
              </a:rPr>
              <a:t>Законы природы. Законы движения планет.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solidFill>
                  <a:srgbClr val="333399"/>
                </a:solidFill>
              </a:rPr>
              <a:t>2. Постановление государственной власти, нормативный акт, принятый государственной властью; установленные государственной властью общеобязательные правила. 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solidFill>
                  <a:srgbClr val="333399"/>
                </a:solidFill>
              </a:rPr>
              <a:t>3. Общеобязательное и непреложное правило. </a:t>
            </a:r>
            <a:r>
              <a:rPr lang="ru-RU" sz="2200" i="1" dirty="0">
                <a:solidFill>
                  <a:srgbClr val="0000FF"/>
                </a:solidFill>
              </a:rPr>
              <a:t>Законы нравственности.</a:t>
            </a:r>
            <a:r>
              <a:rPr lang="ru-RU" sz="2200" dirty="0">
                <a:solidFill>
                  <a:srgbClr val="0000FF"/>
                </a:solidFill>
              </a:rPr>
              <a:t> </a:t>
            </a:r>
            <a:r>
              <a:rPr lang="ru-RU" sz="2200" i="1" dirty="0">
                <a:solidFill>
                  <a:srgbClr val="0000FF"/>
                </a:solidFill>
              </a:rPr>
              <a:t>Неписаные законы</a:t>
            </a:r>
            <a:r>
              <a:rPr lang="ru-RU" sz="2200" dirty="0">
                <a:solidFill>
                  <a:srgbClr val="0000FF"/>
                </a:solidFill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solidFill>
                  <a:srgbClr val="333399"/>
                </a:solidFill>
              </a:rPr>
              <a:t>4.Общее название основных принципов и идей религиозного вероучения, свод правил религии. </a:t>
            </a:r>
            <a:r>
              <a:rPr lang="ru-RU" sz="2200" i="1" dirty="0">
                <a:solidFill>
                  <a:srgbClr val="0000FF"/>
                </a:solidFill>
              </a:rPr>
              <a:t>Закон Божий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4396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Толковый словарь Ожегова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372</TotalTime>
  <Words>841</Words>
  <Application>Microsoft Office PowerPoint</Application>
  <PresentationFormat>Экран (4:3)</PresentationFormat>
  <Paragraphs>123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Lucida Sans Unicode</vt:lpstr>
      <vt:lpstr>Wingdings 3</vt:lpstr>
      <vt:lpstr>Verdana</vt:lpstr>
      <vt:lpstr>Wingdings 2</vt:lpstr>
      <vt:lpstr>Calibri</vt:lpstr>
      <vt:lpstr>Century Gothic</vt:lpstr>
      <vt:lpstr>Batang</vt:lpstr>
      <vt:lpstr>Bell MT</vt:lpstr>
      <vt:lpstr>Arial Narrow</vt:lpstr>
      <vt:lpstr>Comic Sans MS</vt:lpstr>
      <vt:lpstr>Открытая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Толковый словарь Ожегова</vt:lpstr>
      <vt:lpstr>Конститу́ция Росси́йской Федера́ции —  высший нормативный правовой акт Российской Федерации.  </vt:lpstr>
      <vt:lpstr>Конституция Российской Федерации</vt:lpstr>
      <vt:lpstr>Статья 1</vt:lpstr>
      <vt:lpstr>Глава 2. Права и свободы человека и гражданина Статья 2</vt:lpstr>
      <vt:lpstr>Глава 2. Права и свободы человека и гражданина Статья 19 </vt:lpstr>
      <vt:lpstr>Глава 2. Права и свободы человека и гражданина Статья 20 </vt:lpstr>
      <vt:lpstr>Глава 2. Права и свободы человека и гражданина Статья 37 </vt:lpstr>
      <vt:lpstr>Глава 2. Права и свободы человека и гражданина Статья 40 </vt:lpstr>
      <vt:lpstr>Глава 2. Права и свободы человека и гражданина Статья 43 </vt:lpstr>
      <vt:lpstr>Глава 2. Права и свободы человека и гражданина Статья 58 </vt:lpstr>
      <vt:lpstr>Глава 3. Федеративное устройство  Статья 68 </vt:lpstr>
      <vt:lpstr>Глава 4. Президент Российской Федерации  Статья 80 </vt:lpstr>
      <vt:lpstr>Глава 4. Президент Российской Федерации  Статья 81</vt:lpstr>
      <vt:lpstr>12 декабря 2013года-  20 лет Конституции Российской Федерации</vt:lpstr>
      <vt:lpstr>ИГРА</vt:lpstr>
      <vt:lpstr>1. Баба Яга  2. Кощей Бесмертный  3. Дедушка Чипполино  4. Лиса  5. Лиса  6. Красная шапочка  7. Медведь  8. Волк  9. Колобок  10. Карлсон   </vt:lpstr>
      <vt:lpstr>Определи, кто из героев сказки лишён следующих прав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административный округ Орехово-Зуево Муниципальное общеобразовательное учреждение «Детский дом-школа»</dc:title>
  <dc:creator>User</dc:creator>
  <cp:lastModifiedBy>1</cp:lastModifiedBy>
  <cp:revision>17</cp:revision>
  <dcterms:created xsi:type="dcterms:W3CDTF">2013-08-29T12:03:14Z</dcterms:created>
  <dcterms:modified xsi:type="dcterms:W3CDTF">2013-12-09T20:35:58Z</dcterms:modified>
</cp:coreProperties>
</file>